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0" r:id="rId2"/>
    <p:sldId id="263" r:id="rId3"/>
    <p:sldId id="264" r:id="rId4"/>
    <p:sldId id="269" r:id="rId5"/>
    <p:sldId id="277" r:id="rId6"/>
    <p:sldId id="275" r:id="rId7"/>
    <p:sldId id="276" r:id="rId8"/>
    <p:sldId id="280" r:id="rId9"/>
    <p:sldId id="279" r:id="rId10"/>
    <p:sldId id="281" r:id="rId11"/>
    <p:sldId id="284" r:id="rId12"/>
    <p:sldId id="282" r:id="rId13"/>
    <p:sldId id="283" r:id="rId14"/>
    <p:sldId id="285" r:id="rId15"/>
    <p:sldId id="28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12AE"/>
    <a:srgbClr val="3D79AF"/>
    <a:srgbClr val="09C9E3"/>
    <a:srgbClr val="0BD7E1"/>
    <a:srgbClr val="12B8CE"/>
    <a:srgbClr val="FDFA7E"/>
    <a:srgbClr val="C0B4F2"/>
    <a:srgbClr val="EF95EB"/>
    <a:srgbClr val="284BF8"/>
    <a:srgbClr val="F7F73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21" autoAdjust="0"/>
    <p:restoredTop sz="94660"/>
  </p:normalViewPr>
  <p:slideViewPr>
    <p:cSldViewPr>
      <p:cViewPr varScale="1">
        <p:scale>
          <a:sx n="65" d="100"/>
          <a:sy n="65" d="100"/>
        </p:scale>
        <p:origin x="-61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724CA9-186D-453D-801B-DE3DFAA86193}" type="doc">
      <dgm:prSet loTypeId="urn:microsoft.com/office/officeart/2005/8/layout/gear1" loCatId="process" qsTypeId="urn:microsoft.com/office/officeart/2005/8/quickstyle/simple1" qsCatId="simple" csTypeId="urn:microsoft.com/office/officeart/2005/8/colors/colorful2" csCatId="colorful" phldr="1"/>
      <dgm:spPr/>
    </dgm:pt>
    <dgm:pt modelId="{A12C0FFD-340F-48C3-8DF8-7ACE2567BF21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Дети</a:t>
          </a:r>
          <a:endParaRPr lang="ru-RU" sz="2000" dirty="0">
            <a:solidFill>
              <a:schemeClr val="tx1"/>
            </a:solidFill>
          </a:endParaRPr>
        </a:p>
      </dgm:t>
    </dgm:pt>
    <dgm:pt modelId="{03935639-4642-44A0-9F74-47BC1A99CBAB}" type="parTrans" cxnId="{DBFC32D4-F898-4DB8-ABFD-CCE2A664BE0D}">
      <dgm:prSet/>
      <dgm:spPr/>
      <dgm:t>
        <a:bodyPr/>
        <a:lstStyle/>
        <a:p>
          <a:endParaRPr lang="ru-RU"/>
        </a:p>
      </dgm:t>
    </dgm:pt>
    <dgm:pt modelId="{73551EBE-F5E6-4AB6-BCB8-104CA53CDCA8}" type="sibTrans" cxnId="{DBFC32D4-F898-4DB8-ABFD-CCE2A664BE0D}">
      <dgm:prSet/>
      <dgm:spPr/>
      <dgm:t>
        <a:bodyPr/>
        <a:lstStyle/>
        <a:p>
          <a:endParaRPr lang="ru-RU"/>
        </a:p>
      </dgm:t>
    </dgm:pt>
    <dgm:pt modelId="{56AC7AB5-1568-4630-987B-B0C65A071234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Родители</a:t>
          </a:r>
          <a:endParaRPr lang="ru-RU" dirty="0">
            <a:solidFill>
              <a:schemeClr val="tx1"/>
            </a:solidFill>
          </a:endParaRPr>
        </a:p>
      </dgm:t>
    </dgm:pt>
    <dgm:pt modelId="{ADC701AA-BA91-47DE-B968-4A3BD4DD5A11}" type="parTrans" cxnId="{4F835440-A343-40F1-8FED-F3FFFF27A0C1}">
      <dgm:prSet/>
      <dgm:spPr/>
      <dgm:t>
        <a:bodyPr/>
        <a:lstStyle/>
        <a:p>
          <a:endParaRPr lang="ru-RU"/>
        </a:p>
      </dgm:t>
    </dgm:pt>
    <dgm:pt modelId="{A94D1252-3F3B-4876-BAF7-8C7195F60334}" type="sibTrans" cxnId="{4F835440-A343-40F1-8FED-F3FFFF27A0C1}">
      <dgm:prSet/>
      <dgm:spPr/>
      <dgm:t>
        <a:bodyPr/>
        <a:lstStyle/>
        <a:p>
          <a:endParaRPr lang="ru-RU"/>
        </a:p>
      </dgm:t>
    </dgm:pt>
    <dgm:pt modelId="{72B79460-4852-49DE-9C98-D743C8A2212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Педагоги</a:t>
          </a:r>
          <a:endParaRPr lang="ru-RU" dirty="0">
            <a:solidFill>
              <a:schemeClr val="tx1"/>
            </a:solidFill>
          </a:endParaRPr>
        </a:p>
      </dgm:t>
    </dgm:pt>
    <dgm:pt modelId="{A398136A-0FBD-45A0-9778-212FC5C1482C}" type="parTrans" cxnId="{3E5CEC48-1BBB-419E-92F5-87E2C3ED0215}">
      <dgm:prSet/>
      <dgm:spPr/>
      <dgm:t>
        <a:bodyPr/>
        <a:lstStyle/>
        <a:p>
          <a:endParaRPr lang="ru-RU"/>
        </a:p>
      </dgm:t>
    </dgm:pt>
    <dgm:pt modelId="{331A5B56-CE9C-483D-B6BD-A6CEC94CA1F8}" type="sibTrans" cxnId="{3E5CEC48-1BBB-419E-92F5-87E2C3ED0215}">
      <dgm:prSet/>
      <dgm:spPr/>
      <dgm:t>
        <a:bodyPr/>
        <a:lstStyle/>
        <a:p>
          <a:endParaRPr lang="ru-RU"/>
        </a:p>
      </dgm:t>
    </dgm:pt>
    <dgm:pt modelId="{4549D5D7-F124-4ABA-B207-9BD4ABE52D52}" type="pres">
      <dgm:prSet presAssocID="{4B724CA9-186D-453D-801B-DE3DFAA8619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FFEAC142-DBDC-4F76-BE93-0E49E298FECC}" type="pres">
      <dgm:prSet presAssocID="{A12C0FFD-340F-48C3-8DF8-7ACE2567BF21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6122C7-A258-48FF-91C3-974B0E967006}" type="pres">
      <dgm:prSet presAssocID="{A12C0FFD-340F-48C3-8DF8-7ACE2567BF21}" presName="gear1srcNode" presStyleLbl="node1" presStyleIdx="0" presStyleCnt="3"/>
      <dgm:spPr/>
      <dgm:t>
        <a:bodyPr/>
        <a:lstStyle/>
        <a:p>
          <a:endParaRPr lang="ru-RU"/>
        </a:p>
      </dgm:t>
    </dgm:pt>
    <dgm:pt modelId="{8C368BE8-4C32-412E-A843-6C306B61A32C}" type="pres">
      <dgm:prSet presAssocID="{A12C0FFD-340F-48C3-8DF8-7ACE2567BF21}" presName="gear1dstNode" presStyleLbl="node1" presStyleIdx="0" presStyleCnt="3"/>
      <dgm:spPr/>
      <dgm:t>
        <a:bodyPr/>
        <a:lstStyle/>
        <a:p>
          <a:endParaRPr lang="ru-RU"/>
        </a:p>
      </dgm:t>
    </dgm:pt>
    <dgm:pt modelId="{4C8BDC0F-F7F9-4D97-B4D3-A1C583E17F48}" type="pres">
      <dgm:prSet presAssocID="{56AC7AB5-1568-4630-987B-B0C65A071234}" presName="gear2" presStyleLbl="node1" presStyleIdx="1" presStyleCnt="3" custScaleX="126367" custScaleY="110940" custLinFactNeighborX="-29082" custLinFactNeighborY="1001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701AE9-E3E2-4397-A495-AF4405837F99}" type="pres">
      <dgm:prSet presAssocID="{56AC7AB5-1568-4630-987B-B0C65A071234}" presName="gear2srcNode" presStyleLbl="node1" presStyleIdx="1" presStyleCnt="3"/>
      <dgm:spPr/>
      <dgm:t>
        <a:bodyPr/>
        <a:lstStyle/>
        <a:p>
          <a:endParaRPr lang="ru-RU"/>
        </a:p>
      </dgm:t>
    </dgm:pt>
    <dgm:pt modelId="{3097D9CB-BFA8-4CC8-A656-37827F272635}" type="pres">
      <dgm:prSet presAssocID="{56AC7AB5-1568-4630-987B-B0C65A071234}" presName="gear2dstNode" presStyleLbl="node1" presStyleIdx="1" presStyleCnt="3"/>
      <dgm:spPr/>
      <dgm:t>
        <a:bodyPr/>
        <a:lstStyle/>
        <a:p>
          <a:endParaRPr lang="ru-RU"/>
        </a:p>
      </dgm:t>
    </dgm:pt>
    <dgm:pt modelId="{A699038F-0F02-4FC5-B796-A5214354DCF9}" type="pres">
      <dgm:prSet presAssocID="{72B79460-4852-49DE-9C98-D743C8A22126}" presName="gear3" presStyleLbl="node1" presStyleIdx="2" presStyleCnt="3" custScaleX="140047" custScaleY="140452" custLinFactNeighborX="24207" custLinFactNeighborY="-26508"/>
      <dgm:spPr/>
      <dgm:t>
        <a:bodyPr/>
        <a:lstStyle/>
        <a:p>
          <a:endParaRPr lang="ru-RU"/>
        </a:p>
      </dgm:t>
    </dgm:pt>
    <dgm:pt modelId="{50A8373C-1ACE-451A-8D71-7DC085ABC7BA}" type="pres">
      <dgm:prSet presAssocID="{72B79460-4852-49DE-9C98-D743C8A22126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89B8E2-6435-4D49-9DA5-0BDA3F616C86}" type="pres">
      <dgm:prSet presAssocID="{72B79460-4852-49DE-9C98-D743C8A22126}" presName="gear3srcNode" presStyleLbl="node1" presStyleIdx="2" presStyleCnt="3"/>
      <dgm:spPr/>
      <dgm:t>
        <a:bodyPr/>
        <a:lstStyle/>
        <a:p>
          <a:endParaRPr lang="ru-RU"/>
        </a:p>
      </dgm:t>
    </dgm:pt>
    <dgm:pt modelId="{6D760E33-0C7C-4098-A2B5-62798A1C9DC9}" type="pres">
      <dgm:prSet presAssocID="{72B79460-4852-49DE-9C98-D743C8A22126}" presName="gear3dstNode" presStyleLbl="node1" presStyleIdx="2" presStyleCnt="3"/>
      <dgm:spPr/>
      <dgm:t>
        <a:bodyPr/>
        <a:lstStyle/>
        <a:p>
          <a:endParaRPr lang="ru-RU"/>
        </a:p>
      </dgm:t>
    </dgm:pt>
    <dgm:pt modelId="{96065A71-2CB1-4F39-9707-3F11CF3FE695}" type="pres">
      <dgm:prSet presAssocID="{73551EBE-F5E6-4AB6-BCB8-104CA53CDCA8}" presName="connector1" presStyleLbl="sibTrans2D1" presStyleIdx="0" presStyleCnt="3" custAng="1146973" custLinFactNeighborX="10131" custLinFactNeighborY="-5487"/>
      <dgm:spPr/>
      <dgm:t>
        <a:bodyPr/>
        <a:lstStyle/>
        <a:p>
          <a:endParaRPr lang="ru-RU"/>
        </a:p>
      </dgm:t>
    </dgm:pt>
    <dgm:pt modelId="{CCE1B0C8-9C5A-4618-8EFA-8A7256AEF65E}" type="pres">
      <dgm:prSet presAssocID="{A94D1252-3F3B-4876-BAF7-8C7195F60334}" presName="connector2" presStyleLbl="sibTrans2D1" presStyleIdx="1" presStyleCnt="3" custLinFactNeighborX="-8893" custLinFactNeighborY="-23846"/>
      <dgm:spPr/>
      <dgm:t>
        <a:bodyPr/>
        <a:lstStyle/>
        <a:p>
          <a:endParaRPr lang="ru-RU"/>
        </a:p>
      </dgm:t>
    </dgm:pt>
    <dgm:pt modelId="{D56254FA-1B67-4FEF-BDE4-BB180F5AD3DB}" type="pres">
      <dgm:prSet presAssocID="{331A5B56-CE9C-483D-B6BD-A6CEC94CA1F8}" presName="connector3" presStyleLbl="sibTrans2D1" presStyleIdx="2" presStyleCnt="3" custAng="780167" custLinFactNeighborX="6125" custLinFactNeighborY="-1601"/>
      <dgm:spPr/>
      <dgm:t>
        <a:bodyPr/>
        <a:lstStyle/>
        <a:p>
          <a:endParaRPr lang="ru-RU"/>
        </a:p>
      </dgm:t>
    </dgm:pt>
  </dgm:ptLst>
  <dgm:cxnLst>
    <dgm:cxn modelId="{CC509C84-F59F-490E-B606-EB8C63757840}" type="presOf" srcId="{A12C0FFD-340F-48C3-8DF8-7ACE2567BF21}" destId="{FFEAC142-DBDC-4F76-BE93-0E49E298FECC}" srcOrd="0" destOrd="0" presId="urn:microsoft.com/office/officeart/2005/8/layout/gear1"/>
    <dgm:cxn modelId="{ED1EAD59-BE70-4337-BA1B-FC1B78F28A00}" type="presOf" srcId="{56AC7AB5-1568-4630-987B-B0C65A071234}" destId="{C6701AE9-E3E2-4397-A495-AF4405837F99}" srcOrd="1" destOrd="0" presId="urn:microsoft.com/office/officeart/2005/8/layout/gear1"/>
    <dgm:cxn modelId="{C943C1D2-DD47-4757-B124-98838C012A0F}" type="presOf" srcId="{72B79460-4852-49DE-9C98-D743C8A22126}" destId="{CC89B8E2-6435-4D49-9DA5-0BDA3F616C86}" srcOrd="2" destOrd="0" presId="urn:microsoft.com/office/officeart/2005/8/layout/gear1"/>
    <dgm:cxn modelId="{49C22496-FACF-462F-A3C1-A28D45BBD2C2}" type="presOf" srcId="{72B79460-4852-49DE-9C98-D743C8A22126}" destId="{50A8373C-1ACE-451A-8D71-7DC085ABC7BA}" srcOrd="1" destOrd="0" presId="urn:microsoft.com/office/officeart/2005/8/layout/gear1"/>
    <dgm:cxn modelId="{B0DBCB9C-D9CB-487D-86D9-A2D2E26DE1CD}" type="presOf" srcId="{A12C0FFD-340F-48C3-8DF8-7ACE2567BF21}" destId="{AE6122C7-A258-48FF-91C3-974B0E967006}" srcOrd="1" destOrd="0" presId="urn:microsoft.com/office/officeart/2005/8/layout/gear1"/>
    <dgm:cxn modelId="{14265E1F-52D4-43AB-BCCE-E90BADABA624}" type="presOf" srcId="{72B79460-4852-49DE-9C98-D743C8A22126}" destId="{A699038F-0F02-4FC5-B796-A5214354DCF9}" srcOrd="0" destOrd="0" presId="urn:microsoft.com/office/officeart/2005/8/layout/gear1"/>
    <dgm:cxn modelId="{944E1797-E912-4DD0-9301-F2A2AE809777}" type="presOf" srcId="{72B79460-4852-49DE-9C98-D743C8A22126}" destId="{6D760E33-0C7C-4098-A2B5-62798A1C9DC9}" srcOrd="3" destOrd="0" presId="urn:microsoft.com/office/officeart/2005/8/layout/gear1"/>
    <dgm:cxn modelId="{ABC5FF50-407C-44BC-B1C7-B10BFDFB3E14}" type="presOf" srcId="{A12C0FFD-340F-48C3-8DF8-7ACE2567BF21}" destId="{8C368BE8-4C32-412E-A843-6C306B61A32C}" srcOrd="2" destOrd="0" presId="urn:microsoft.com/office/officeart/2005/8/layout/gear1"/>
    <dgm:cxn modelId="{4F835440-A343-40F1-8FED-F3FFFF27A0C1}" srcId="{4B724CA9-186D-453D-801B-DE3DFAA86193}" destId="{56AC7AB5-1568-4630-987B-B0C65A071234}" srcOrd="1" destOrd="0" parTransId="{ADC701AA-BA91-47DE-B968-4A3BD4DD5A11}" sibTransId="{A94D1252-3F3B-4876-BAF7-8C7195F60334}"/>
    <dgm:cxn modelId="{DBFC32D4-F898-4DB8-ABFD-CCE2A664BE0D}" srcId="{4B724CA9-186D-453D-801B-DE3DFAA86193}" destId="{A12C0FFD-340F-48C3-8DF8-7ACE2567BF21}" srcOrd="0" destOrd="0" parTransId="{03935639-4642-44A0-9F74-47BC1A99CBAB}" sibTransId="{73551EBE-F5E6-4AB6-BCB8-104CA53CDCA8}"/>
    <dgm:cxn modelId="{CE49A336-04E6-4BBC-909E-1FC58A3BA071}" type="presOf" srcId="{56AC7AB5-1568-4630-987B-B0C65A071234}" destId="{4C8BDC0F-F7F9-4D97-B4D3-A1C583E17F48}" srcOrd="0" destOrd="0" presId="urn:microsoft.com/office/officeart/2005/8/layout/gear1"/>
    <dgm:cxn modelId="{20147DC9-99FD-45BC-8BDE-D4A8467D4C3B}" type="presOf" srcId="{56AC7AB5-1568-4630-987B-B0C65A071234}" destId="{3097D9CB-BFA8-4CC8-A656-37827F272635}" srcOrd="2" destOrd="0" presId="urn:microsoft.com/office/officeart/2005/8/layout/gear1"/>
    <dgm:cxn modelId="{85CF4769-E0D2-4836-8309-CCBBE7034183}" type="presOf" srcId="{331A5B56-CE9C-483D-B6BD-A6CEC94CA1F8}" destId="{D56254FA-1B67-4FEF-BDE4-BB180F5AD3DB}" srcOrd="0" destOrd="0" presId="urn:microsoft.com/office/officeart/2005/8/layout/gear1"/>
    <dgm:cxn modelId="{7A4C459E-20F3-46C0-A390-C5F1B05EE5DE}" type="presOf" srcId="{73551EBE-F5E6-4AB6-BCB8-104CA53CDCA8}" destId="{96065A71-2CB1-4F39-9707-3F11CF3FE695}" srcOrd="0" destOrd="0" presId="urn:microsoft.com/office/officeart/2005/8/layout/gear1"/>
    <dgm:cxn modelId="{C477E8BA-5CC8-4163-BA56-60AE5C7A2AA9}" type="presOf" srcId="{A94D1252-3F3B-4876-BAF7-8C7195F60334}" destId="{CCE1B0C8-9C5A-4618-8EFA-8A7256AEF65E}" srcOrd="0" destOrd="0" presId="urn:microsoft.com/office/officeart/2005/8/layout/gear1"/>
    <dgm:cxn modelId="{119277D1-AD25-4955-A25F-FAA1C695DEF3}" type="presOf" srcId="{4B724CA9-186D-453D-801B-DE3DFAA86193}" destId="{4549D5D7-F124-4ABA-B207-9BD4ABE52D52}" srcOrd="0" destOrd="0" presId="urn:microsoft.com/office/officeart/2005/8/layout/gear1"/>
    <dgm:cxn modelId="{3E5CEC48-1BBB-419E-92F5-87E2C3ED0215}" srcId="{4B724CA9-186D-453D-801B-DE3DFAA86193}" destId="{72B79460-4852-49DE-9C98-D743C8A22126}" srcOrd="2" destOrd="0" parTransId="{A398136A-0FBD-45A0-9778-212FC5C1482C}" sibTransId="{331A5B56-CE9C-483D-B6BD-A6CEC94CA1F8}"/>
    <dgm:cxn modelId="{791CF830-8D06-449B-BFCC-9C1E7277A01F}" type="presParOf" srcId="{4549D5D7-F124-4ABA-B207-9BD4ABE52D52}" destId="{FFEAC142-DBDC-4F76-BE93-0E49E298FECC}" srcOrd="0" destOrd="0" presId="urn:microsoft.com/office/officeart/2005/8/layout/gear1"/>
    <dgm:cxn modelId="{8F1F0067-540D-4DE5-901B-8AEA04D0DF76}" type="presParOf" srcId="{4549D5D7-F124-4ABA-B207-9BD4ABE52D52}" destId="{AE6122C7-A258-48FF-91C3-974B0E967006}" srcOrd="1" destOrd="0" presId="urn:microsoft.com/office/officeart/2005/8/layout/gear1"/>
    <dgm:cxn modelId="{B75E7B9F-5DFA-4C67-9160-112599723199}" type="presParOf" srcId="{4549D5D7-F124-4ABA-B207-9BD4ABE52D52}" destId="{8C368BE8-4C32-412E-A843-6C306B61A32C}" srcOrd="2" destOrd="0" presId="urn:microsoft.com/office/officeart/2005/8/layout/gear1"/>
    <dgm:cxn modelId="{DEBA7C52-2065-4EB5-ABB2-50B0B4595988}" type="presParOf" srcId="{4549D5D7-F124-4ABA-B207-9BD4ABE52D52}" destId="{4C8BDC0F-F7F9-4D97-B4D3-A1C583E17F48}" srcOrd="3" destOrd="0" presId="urn:microsoft.com/office/officeart/2005/8/layout/gear1"/>
    <dgm:cxn modelId="{951A5925-58BB-4764-B11A-0B7F99E1C5F8}" type="presParOf" srcId="{4549D5D7-F124-4ABA-B207-9BD4ABE52D52}" destId="{C6701AE9-E3E2-4397-A495-AF4405837F99}" srcOrd="4" destOrd="0" presId="urn:microsoft.com/office/officeart/2005/8/layout/gear1"/>
    <dgm:cxn modelId="{1B041BC6-4338-4C71-8C58-7EF09E9E9EAA}" type="presParOf" srcId="{4549D5D7-F124-4ABA-B207-9BD4ABE52D52}" destId="{3097D9CB-BFA8-4CC8-A656-37827F272635}" srcOrd="5" destOrd="0" presId="urn:microsoft.com/office/officeart/2005/8/layout/gear1"/>
    <dgm:cxn modelId="{C60BA759-BB4F-4EAE-828C-460630DA4741}" type="presParOf" srcId="{4549D5D7-F124-4ABA-B207-9BD4ABE52D52}" destId="{A699038F-0F02-4FC5-B796-A5214354DCF9}" srcOrd="6" destOrd="0" presId="urn:microsoft.com/office/officeart/2005/8/layout/gear1"/>
    <dgm:cxn modelId="{9061E076-9254-419F-8919-1A72AD9A32E3}" type="presParOf" srcId="{4549D5D7-F124-4ABA-B207-9BD4ABE52D52}" destId="{50A8373C-1ACE-451A-8D71-7DC085ABC7BA}" srcOrd="7" destOrd="0" presId="urn:microsoft.com/office/officeart/2005/8/layout/gear1"/>
    <dgm:cxn modelId="{6F1D20F5-138A-4349-82DE-9413FF758479}" type="presParOf" srcId="{4549D5D7-F124-4ABA-B207-9BD4ABE52D52}" destId="{CC89B8E2-6435-4D49-9DA5-0BDA3F616C86}" srcOrd="8" destOrd="0" presId="urn:microsoft.com/office/officeart/2005/8/layout/gear1"/>
    <dgm:cxn modelId="{3150705E-B5EE-44CE-B719-25CBBC40036E}" type="presParOf" srcId="{4549D5D7-F124-4ABA-B207-9BD4ABE52D52}" destId="{6D760E33-0C7C-4098-A2B5-62798A1C9DC9}" srcOrd="9" destOrd="0" presId="urn:microsoft.com/office/officeart/2005/8/layout/gear1"/>
    <dgm:cxn modelId="{BEB2BEA2-4B94-415F-ABC8-D1461F470E35}" type="presParOf" srcId="{4549D5D7-F124-4ABA-B207-9BD4ABE52D52}" destId="{96065A71-2CB1-4F39-9707-3F11CF3FE695}" srcOrd="10" destOrd="0" presId="urn:microsoft.com/office/officeart/2005/8/layout/gear1"/>
    <dgm:cxn modelId="{0933C67D-24F3-4BE7-A513-4B2A87590B3E}" type="presParOf" srcId="{4549D5D7-F124-4ABA-B207-9BD4ABE52D52}" destId="{CCE1B0C8-9C5A-4618-8EFA-8A7256AEF65E}" srcOrd="11" destOrd="0" presId="urn:microsoft.com/office/officeart/2005/8/layout/gear1"/>
    <dgm:cxn modelId="{54594419-DC52-4196-9A2D-2C6075238825}" type="presParOf" srcId="{4549D5D7-F124-4ABA-B207-9BD4ABE52D52}" destId="{D56254FA-1B67-4FEF-BDE4-BB180F5AD3D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EAC142-DBDC-4F76-BE93-0E49E298FECC}">
      <dsp:nvSpPr>
        <dsp:cNvPr id="0" name=""/>
        <dsp:cNvSpPr/>
      </dsp:nvSpPr>
      <dsp:spPr>
        <a:xfrm>
          <a:off x="2844800" y="2026076"/>
          <a:ext cx="2235200" cy="2235200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Дети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3294175" y="2549661"/>
        <a:ext cx="1336450" cy="1148939"/>
      </dsp:txXfrm>
    </dsp:sp>
    <dsp:sp modelId="{4C8BDC0F-F7F9-4D97-B4D3-A1C583E17F48}">
      <dsp:nvSpPr>
        <dsp:cNvPr id="0" name=""/>
        <dsp:cNvSpPr/>
      </dsp:nvSpPr>
      <dsp:spPr>
        <a:xfrm>
          <a:off x="857252" y="1571639"/>
          <a:ext cx="2054221" cy="1803440"/>
        </a:xfrm>
        <a:prstGeom prst="gear6">
          <a:avLst/>
        </a:prstGeom>
        <a:solidFill>
          <a:schemeClr val="accent2">
            <a:hueOff val="-10081594"/>
            <a:satOff val="4384"/>
            <a:lumOff val="127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Родители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1347727" y="2028405"/>
        <a:ext cx="1073271" cy="889908"/>
      </dsp:txXfrm>
    </dsp:sp>
    <dsp:sp modelId="{A699038F-0F02-4FC5-B796-A5214354DCF9}">
      <dsp:nvSpPr>
        <dsp:cNvPr id="0" name=""/>
        <dsp:cNvSpPr/>
      </dsp:nvSpPr>
      <dsp:spPr>
        <a:xfrm rot="20700000">
          <a:off x="2609287" y="52926"/>
          <a:ext cx="2228246" cy="2239419"/>
        </a:xfrm>
        <a:prstGeom prst="gear6">
          <a:avLst/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</a:rPr>
            <a:t>Педагоги</a:t>
          </a:r>
          <a:endParaRPr lang="ru-RU" sz="1500" kern="1200" dirty="0">
            <a:solidFill>
              <a:schemeClr val="tx1"/>
            </a:solidFill>
          </a:endParaRPr>
        </a:p>
      </dsp:txBody>
      <dsp:txXfrm rot="-20700000">
        <a:off x="3097344" y="544759"/>
        <a:ext cx="1252132" cy="1255753"/>
      </dsp:txXfrm>
    </dsp:sp>
    <dsp:sp modelId="{96065A71-2CB1-4F39-9707-3F11CF3FE695}">
      <dsp:nvSpPr>
        <dsp:cNvPr id="0" name=""/>
        <dsp:cNvSpPr/>
      </dsp:nvSpPr>
      <dsp:spPr>
        <a:xfrm rot="1146973">
          <a:off x="2961359" y="1532610"/>
          <a:ext cx="2861056" cy="2861056"/>
        </a:xfrm>
        <a:prstGeom prst="circularArrow">
          <a:avLst>
            <a:gd name="adj1" fmla="val 4687"/>
            <a:gd name="adj2" fmla="val 299029"/>
            <a:gd name="adj3" fmla="val 2513083"/>
            <a:gd name="adj4" fmla="val 15867933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E1B0C8-9C5A-4618-8EFA-8A7256AEF65E}">
      <dsp:nvSpPr>
        <dsp:cNvPr id="0" name=""/>
        <dsp:cNvSpPr/>
      </dsp:nvSpPr>
      <dsp:spPr>
        <a:xfrm>
          <a:off x="1071567" y="642936"/>
          <a:ext cx="2078736" cy="207873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hueOff val="-10081594"/>
            <a:satOff val="4384"/>
            <a:lumOff val="12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6254FA-1B67-4FEF-BDE4-BB180F5AD3DB}">
      <dsp:nvSpPr>
        <dsp:cNvPr id="0" name=""/>
        <dsp:cNvSpPr/>
      </dsp:nvSpPr>
      <dsp:spPr>
        <a:xfrm rot="780167">
          <a:off x="2223680" y="-7939"/>
          <a:ext cx="2241296" cy="22412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3DB845-08C1-4637-A38C-9F4764ADD64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4AE77C8-7590-479A-8853-EB8950A696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3DB845-08C1-4637-A38C-9F4764ADD64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E77C8-7590-479A-8853-EB8950A696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3DB845-08C1-4637-A38C-9F4764ADD64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E77C8-7590-479A-8853-EB8950A696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3DB845-08C1-4637-A38C-9F4764ADD64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E77C8-7590-479A-8853-EB8950A696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3DB845-08C1-4637-A38C-9F4764ADD64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E77C8-7590-479A-8853-EB8950A696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3DB845-08C1-4637-A38C-9F4764ADD64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E77C8-7590-479A-8853-EB8950A696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3DB845-08C1-4637-A38C-9F4764ADD64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E77C8-7590-479A-8853-EB8950A696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3DB845-08C1-4637-A38C-9F4764ADD64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E77C8-7590-479A-8853-EB8950A696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3DB845-08C1-4637-A38C-9F4764ADD64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E77C8-7590-479A-8853-EB8950A696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B3DB845-08C1-4637-A38C-9F4764ADD64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E77C8-7590-479A-8853-EB8950A696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3DB845-08C1-4637-A38C-9F4764ADD64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4AE77C8-7590-479A-8853-EB8950A696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B3DB845-08C1-4637-A38C-9F4764ADD64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4AE77C8-7590-479A-8853-EB8950A696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0001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785786" y="142852"/>
            <a:ext cx="8001056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27423" y="-169277"/>
            <a:ext cx="807625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1212AE"/>
                </a:solidFill>
                <a:effectLst/>
                <a:latin typeface="Garamond" pitchFamily="18" charset="0"/>
              </a:rPr>
              <a:t>ФГОС</a:t>
            </a:r>
            <a:b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1212AE"/>
                </a:solidFill>
                <a:effectLst/>
                <a:latin typeface="Garamond" pitchFamily="18" charset="0"/>
              </a:rPr>
            </a:b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1212AE"/>
                </a:solidFill>
                <a:effectLst/>
                <a:latin typeface="Garamond" pitchFamily="18" charset="0"/>
              </a:rPr>
              <a:t>Образовательная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1212AE"/>
                </a:solidFill>
                <a:effectLst/>
                <a:latin typeface="Garamond" pitchFamily="18" charset="0"/>
              </a:rPr>
              <a:t> область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baseline="0" dirty="0" smtClean="0">
                <a:solidFill>
                  <a:srgbClr val="1212AE"/>
                </a:solidFill>
                <a:latin typeface="Garamond" pitchFamily="18" charset="0"/>
              </a:rPr>
              <a:t>«Социально – коммуникативное развитие»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772816"/>
            <a:ext cx="9144000" cy="9079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</a:t>
            </a:r>
            <a:r>
              <a:rPr lang="ru-RU" sz="2000" dirty="0" smtClean="0"/>
              <a:t>Уточнять знания детей  об элементах дороги ( «перекрёсток», </a:t>
            </a:r>
          </a:p>
          <a:p>
            <a:r>
              <a:rPr lang="ru-RU" sz="2000" dirty="0" smtClean="0"/>
              <a:t>«тротуар», </a:t>
            </a:r>
          </a:p>
          <a:p>
            <a:r>
              <a:rPr lang="ru-RU" sz="2000" dirty="0" smtClean="0"/>
              <a:t>«проезжая часть» , «пешеходный переход» ).</a:t>
            </a:r>
          </a:p>
          <a:p>
            <a:r>
              <a:rPr lang="ru-RU" sz="2000" dirty="0" smtClean="0"/>
              <a:t>   Формировать навыки  культурного поведения  на улице и в общественном транспорте.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Систематизировать знания детей о движении транспорта, работе светофора. Расширять представления детей о работе ГИБДД.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Знакомить детей  с дорожными знаками – предупреждающими, запрещающими и информационно  - указательными.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Подводить детей к осознанию необходимости соблюдать правила дорожного движения.</a:t>
            </a:r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0001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785786" y="142852"/>
            <a:ext cx="8001056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1604" y="357166"/>
            <a:ext cx="65181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1212AE"/>
                </a:solidFill>
              </a:rPr>
              <a:t>Обучение по старым правилам</a:t>
            </a:r>
            <a:endParaRPr lang="ru-RU" sz="3200" dirty="0">
              <a:solidFill>
                <a:srgbClr val="1212A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0166" y="1714488"/>
            <a:ext cx="718818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 Обходи трамвай спереди, автобус сзади</a:t>
            </a:r>
          </a:p>
          <a:p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При переходе улицы  посмотри налево, </a:t>
            </a:r>
          </a:p>
          <a:p>
            <a:r>
              <a:rPr lang="ru-RU" sz="2400" dirty="0" smtClean="0"/>
              <a:t> а дойдя до середины  - посмотри направо</a:t>
            </a:r>
          </a:p>
          <a:p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Если не успел перейти дорогу,  остановись</a:t>
            </a:r>
          </a:p>
          <a:p>
            <a:r>
              <a:rPr lang="ru-RU" sz="2400" dirty="0" smtClean="0"/>
              <a:t>  на островке безопасности или на середине </a:t>
            </a:r>
          </a:p>
          <a:p>
            <a:r>
              <a:rPr lang="ru-RU" sz="2400" dirty="0" smtClean="0"/>
              <a:t>  дороги 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500166" y="5000636"/>
            <a:ext cx="66415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 Красный -  стой, жёлтый – приготовься, </a:t>
            </a:r>
          </a:p>
          <a:p>
            <a:r>
              <a:rPr lang="ru-RU" sz="2400" dirty="0" smtClean="0"/>
              <a:t>  зелёный - иди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0001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785786" y="142852"/>
            <a:ext cx="8001056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1571612"/>
            <a:ext cx="764343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1212AE"/>
                </a:solidFill>
              </a:rPr>
              <a:t>Примерное перспективное</a:t>
            </a:r>
          </a:p>
          <a:p>
            <a:pPr algn="ctr"/>
            <a:r>
              <a:rPr lang="ru-RU" sz="3600" dirty="0" smtClean="0">
                <a:solidFill>
                  <a:srgbClr val="1212AE"/>
                </a:solidFill>
              </a:rPr>
              <a:t> планирование</a:t>
            </a:r>
          </a:p>
          <a:p>
            <a:pPr algn="ctr"/>
            <a:r>
              <a:rPr lang="ru-RU" sz="3600" dirty="0" smtClean="0">
                <a:solidFill>
                  <a:srgbClr val="1212AE"/>
                </a:solidFill>
              </a:rPr>
              <a:t>по ПДД с детьми и  родителями</a:t>
            </a:r>
            <a:endParaRPr lang="ru-RU" sz="3600" dirty="0">
              <a:solidFill>
                <a:srgbClr val="1212A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0001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785786" y="142852"/>
            <a:ext cx="8001056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63481560"/>
              </p:ext>
            </p:extLst>
          </p:nvPr>
        </p:nvGraphicFramePr>
        <p:xfrm>
          <a:off x="0" y="-1"/>
          <a:ext cx="9143999" cy="7392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18"/>
                <a:gridCol w="1643074"/>
                <a:gridCol w="2071702"/>
                <a:gridCol w="1714511"/>
                <a:gridCol w="1928794"/>
              </a:tblGrid>
              <a:tr h="2011230">
                <a:tc>
                  <a:txBody>
                    <a:bodyPr/>
                    <a:lstStyle/>
                    <a:p>
                      <a:pPr algn="l"/>
                      <a:r>
                        <a:rPr lang="ru-RU" sz="1600" baseline="0" dirty="0" smtClean="0"/>
                        <a:t>Речевое развитие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Социально-</a:t>
                      </a:r>
                    </a:p>
                    <a:p>
                      <a:pPr algn="l"/>
                      <a:r>
                        <a:rPr lang="ru-RU" sz="1600" dirty="0" smtClean="0"/>
                        <a:t>коммуникативное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развитие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Художественно-</a:t>
                      </a:r>
                    </a:p>
                    <a:p>
                      <a:r>
                        <a:rPr lang="ru-RU" sz="1600" dirty="0" smtClean="0"/>
                        <a:t>эстетическое развитие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Физическое развитие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Взаимодействиес</a:t>
                      </a:r>
                      <a:r>
                        <a:rPr lang="ru-RU" sz="1600" dirty="0" smtClean="0"/>
                        <a:t> родителями</a:t>
                      </a:r>
                      <a:endParaRPr lang="ru-RU" sz="1600" dirty="0"/>
                    </a:p>
                  </a:txBody>
                  <a:tcPr anchor="ctr"/>
                </a:tc>
              </a:tr>
              <a:tr h="99773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Заучивание стихотворения </a:t>
                      </a:r>
                    </a:p>
                    <a:p>
                      <a:r>
                        <a:rPr lang="ru-RU" sz="1400" dirty="0" smtClean="0"/>
                        <a:t>С. Михалкова «Наша улица».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Рассматривание плакатов о правилах дорожного движения.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Рисование «Моя улица»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Подвижная игра </a:t>
                      </a:r>
                    </a:p>
                    <a:p>
                      <a:r>
                        <a:rPr lang="ru-RU" sz="1400" dirty="0" smtClean="0"/>
                        <a:t>«Быстрые автомобили»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Маршрут выходного дня.</a:t>
                      </a:r>
                    </a:p>
                    <a:p>
                      <a:r>
                        <a:rPr lang="ru-RU" sz="1400" dirty="0" smtClean="0"/>
                        <a:t>Целевая</a:t>
                      </a:r>
                      <a:r>
                        <a:rPr lang="ru-RU" sz="1400" baseline="0" dirty="0" smtClean="0"/>
                        <a:t> прогулка по близлежащим улицам города.</a:t>
                      </a:r>
                      <a:endParaRPr lang="ru-RU" sz="1400" dirty="0"/>
                    </a:p>
                  </a:txBody>
                  <a:tcPr/>
                </a:tc>
              </a:tr>
              <a:tr h="9977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Сюжетно-ролевая игра «Магазин автомобилей».</a:t>
                      </a:r>
                    </a:p>
                    <a:p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sz="1400" dirty="0" smtClean="0"/>
                        <a:t>Тренинг «Мы пешеходы».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Рассматривание  и раскрашивание изображений различных транспортных средств 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Подвижная игра «Автошкола»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Маршрут выходного дня. Целевая прогулка к проезжей части</a:t>
                      </a:r>
                      <a:endParaRPr lang="ru-RU" sz="1400" dirty="0"/>
                    </a:p>
                  </a:txBody>
                  <a:tcPr anchor="ctr"/>
                </a:tc>
              </a:tr>
              <a:tr h="9977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Беседа о транспорте, о труде водителя.</a:t>
                      </a:r>
                    </a:p>
                    <a:p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Дидактическая игра «Собери машину». 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Аппликация «Вот какая наша улица!» </a:t>
                      </a:r>
                    </a:p>
                    <a:p>
                      <a:r>
                        <a:rPr lang="ru-RU" sz="1400" dirty="0" smtClean="0"/>
                        <a:t>(коллективная)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Подвижная игра </a:t>
                      </a:r>
                    </a:p>
                    <a:p>
                      <a:r>
                        <a:rPr lang="ru-RU" sz="1400" dirty="0" smtClean="0"/>
                        <a:t>«Пешеходы и автомобили»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Памятка для родителей «Осторожно дети»</a:t>
                      </a:r>
                      <a:endParaRPr lang="ru-RU" sz="1400" dirty="0"/>
                    </a:p>
                  </a:txBody>
                  <a:tcPr/>
                </a:tc>
              </a:tr>
              <a:tr h="185358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Сюжетно-ролевая игра «Автобус»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Беседа о правилах поведения в общественном транспорте.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Ручной труд Изготовление с участием детей атрибутов к сюжетно-ролевой игре «Автобус»</a:t>
                      </a:r>
                    </a:p>
                    <a:p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Эстафета « Кто быстрее?»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Создание книжки-малышки</a:t>
                      </a:r>
                      <a:r>
                        <a:rPr lang="ru-RU" sz="1400" baseline="0" dirty="0" smtClean="0"/>
                        <a:t> «Транспорт моего города»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0001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785786" y="142852"/>
            <a:ext cx="8001056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23039538"/>
              </p:ext>
            </p:extLst>
          </p:nvPr>
        </p:nvGraphicFramePr>
        <p:xfrm>
          <a:off x="0" y="0"/>
          <a:ext cx="9144000" cy="707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671630"/>
                <a:gridCol w="2000264"/>
                <a:gridCol w="1714512"/>
                <a:gridCol w="1928794"/>
              </a:tblGrid>
              <a:tr h="1371600">
                <a:tc>
                  <a:txBody>
                    <a:bodyPr/>
                    <a:lstStyle/>
                    <a:p>
                      <a:endParaRPr lang="ru-RU" sz="1600" dirty="0" smtClean="0"/>
                    </a:p>
                    <a:p>
                      <a:r>
                        <a:rPr lang="ru-RU" sz="1600" dirty="0" smtClean="0"/>
                        <a:t>Речевое развитие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Социально-коммуникативное развитие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Художественно-</a:t>
                      </a:r>
                    </a:p>
                    <a:p>
                      <a:r>
                        <a:rPr lang="ru-RU" sz="1600" dirty="0" smtClean="0"/>
                        <a:t>эстетическое</a:t>
                      </a:r>
                    </a:p>
                    <a:p>
                      <a:r>
                        <a:rPr lang="ru-RU" sz="1600" dirty="0" smtClean="0"/>
                        <a:t>развитие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Физическое </a:t>
                      </a:r>
                    </a:p>
                    <a:p>
                      <a:r>
                        <a:rPr lang="ru-RU" sz="1600" dirty="0" smtClean="0"/>
                        <a:t>развитие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Взаимодействие с родителями</a:t>
                      </a:r>
                      <a:endParaRPr lang="ru-RU" sz="1600" dirty="0"/>
                    </a:p>
                  </a:txBody>
                  <a:tcPr anchor="ctr"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Театрализованное представление «Незнайка путешественник»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Беседа о дорожных знаках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Рисование «Я придумал дорожный знак»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Подвижная игра «Ночная магистраль»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Консультация «Ребёнок и дорога»</a:t>
                      </a:r>
                      <a:endParaRPr lang="ru-RU" sz="1400" dirty="0"/>
                    </a:p>
                  </a:txBody>
                  <a:tcPr anchor="ctr"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Заучивание стихотворения </a:t>
                      </a:r>
                    </a:p>
                    <a:p>
                      <a:r>
                        <a:rPr lang="ru-RU" sz="1400" dirty="0" smtClean="0"/>
                        <a:t>Р. </a:t>
                      </a:r>
                      <a:r>
                        <a:rPr lang="ru-RU" sz="1400" dirty="0" err="1" smtClean="0"/>
                        <a:t>Фархади</a:t>
                      </a:r>
                      <a:r>
                        <a:rPr lang="ru-RU" sz="1400" dirty="0" smtClean="0"/>
                        <a:t> </a:t>
                      </a:r>
                    </a:p>
                    <a:p>
                      <a:r>
                        <a:rPr lang="ru-RU" sz="1400" dirty="0" smtClean="0"/>
                        <a:t>«У любого перекрёстка нас встречает светофор»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Дидактическая игра</a:t>
                      </a:r>
                      <a:r>
                        <a:rPr lang="ru-RU" sz="1400" baseline="0" dirty="0" smtClean="0"/>
                        <a:t> «Расставь знаки»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Лепка «Весёлый светофор»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Подвижная игра «Светофор на перекрёстке»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Маршрут выходного дня. Целевая прогулка к светофору.</a:t>
                      </a:r>
                      <a:endParaRPr lang="ru-RU" sz="1400" dirty="0"/>
                    </a:p>
                  </a:txBody>
                  <a:tcPr anchor="ctr"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Дидактическая игра «Светофор»(макет перекрёстка)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Тренинг «Мы на улице»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Рисование «Улицы и дороги»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Эстафета «Поле чудес»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Создание альбома «Наш город»</a:t>
                      </a:r>
                      <a:endParaRPr lang="ru-RU" sz="1400" dirty="0"/>
                    </a:p>
                  </a:txBody>
                  <a:tcPr anchor="ctr"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Беседа Где можно играть?»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Рассматривание иллюстраций, альбомов, фотографий с видами улиц города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Аппликация «Цветные автомобили»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Спортивный праздник «Незнайка-пешеход»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КВН «Зелёный огонёк»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0001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785786" y="142852"/>
            <a:ext cx="8001056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785794"/>
            <a:ext cx="27446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1212AE"/>
                </a:solidFill>
              </a:rPr>
              <a:t>Спасибо!</a:t>
            </a:r>
            <a:endParaRPr lang="ru-RU" sz="4400" dirty="0">
              <a:solidFill>
                <a:srgbClr val="1212AE"/>
              </a:solidFill>
            </a:endParaRPr>
          </a:p>
        </p:txBody>
      </p:sp>
      <p:pic>
        <p:nvPicPr>
          <p:cNvPr id="6" name="Рисунок 5" descr="2323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6247" y="1785926"/>
            <a:ext cx="6096043" cy="45720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7158" y="2500306"/>
            <a:ext cx="4289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rgbClr val="1212AE"/>
                </a:solidFill>
              </a:rPr>
              <a:t>До свидания!</a:t>
            </a:r>
            <a:endParaRPr lang="ru-RU" sz="4800" dirty="0">
              <a:solidFill>
                <a:srgbClr val="1212A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0001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785786" y="142852"/>
            <a:ext cx="8001056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071538" y="1285860"/>
            <a:ext cx="7247355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По  данным официального сайта ГИБДД ежегодно на улицах и дорогах страны гибнет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1500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и получает ранения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24000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несовершеннолетних участников дорожного движения.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Каждый пятый пострадавший ребенок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не достиг восьмилетнего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 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возраста.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Более половины (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55%)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пострадавших составили школьники в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возрасте от 7 до 14 лет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из 100 пострадавших – 9 получают смертельные ранения.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>
              <a:latin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hlink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1500174"/>
            <a:ext cx="883209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В Российской Федерации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количество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ДТП с участием детей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в возрасте до 14 лет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в расчете на 10 тыс. единиц транспорта почти </a:t>
            </a:r>
            <a:endParaRPr kumimoji="0" lang="en-US" sz="24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          </a:t>
            </a:r>
            <a:r>
              <a:rPr kumimoji="0" lang="ru-RU" sz="2600" b="1" i="1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- в 10 раз выше, чем в Великобритании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1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         - в 30 раз выше, чем в Италии,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          </a:t>
            </a:r>
            <a:r>
              <a:rPr kumimoji="0" lang="ru-RU" sz="2600" b="1" i="1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- в 20 раз выше, чем во Франции и</a:t>
            </a:r>
            <a:r>
              <a:rPr kumimoji="0" lang="en-US" sz="2600" b="1" i="1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ru-RU" sz="2600" b="1" i="1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Германии.</a:t>
            </a:r>
            <a:endParaRPr kumimoji="0" lang="en-US" sz="2600" b="1" i="1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1" u="none" strike="noStrike" cap="none" normalizeH="0" baseline="0" dirty="0" smtClean="0">
                <a:ln>
                  <a:noFill/>
                </a:ln>
                <a:solidFill>
                  <a:srgbClr val="1212AE"/>
                </a:solidFill>
                <a:effectLst/>
                <a:latin typeface="Arial" charset="0"/>
              </a:rPr>
              <a:t> </a:t>
            </a:r>
            <a:endParaRPr kumimoji="0" lang="ru-RU" sz="2600" b="0" i="1" u="none" strike="noStrike" cap="none" normalizeH="0" baseline="0" dirty="0" smtClean="0">
              <a:ln>
                <a:noFill/>
              </a:ln>
              <a:solidFill>
                <a:srgbClr val="1212AE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0001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785786" y="142852"/>
            <a:ext cx="8001056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642910" y="214290"/>
            <a:ext cx="7962373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1212AE"/>
                </a:solidFill>
                <a:effectLst/>
                <a:latin typeface="Constantia" pitchFamily="18" charset="0"/>
              </a:rPr>
              <a:t>Факторы, </a:t>
            </a:r>
            <a:b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1212AE"/>
                </a:solidFill>
                <a:effectLst/>
                <a:latin typeface="Constantia" pitchFamily="18" charset="0"/>
              </a:rPr>
            </a:b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1212AE"/>
                </a:solidFill>
                <a:effectLst/>
                <a:latin typeface="Constantia" pitchFamily="18" charset="0"/>
              </a:rPr>
              <a:t>провоцирующие  участие  детей в ДТП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14282" y="1668887"/>
            <a:ext cx="8429684" cy="51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</a:rPr>
              <a:t>Рассеянное внимание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</a:rPr>
              <a:t>Игнорирование правил поведения на улице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</a:rPr>
              <a:t>Плохой обзор во время непогоды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</a:rPr>
              <a:t>Плохое дорожное покрытие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</a:rPr>
              <a:t>Неустойчивое эмоциональное состояние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</a:rPr>
              <a:t>Игнорирование транспортных средств, представляющих особую опасность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</a:rPr>
              <a:t>Узкий угол зрения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</a:rPr>
              <a:t>Медленная реакция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</a:rPr>
              <a:t>Отсутствие контроля взрослых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ru-RU" sz="2700" dirty="0" smtClean="0">
              <a:latin typeface="Constantia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tantia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099" name="Picture 2" descr="C:\Documents and Settings\Таня\Local Settings\Temporary Internet Files\Content.IE5\D4SBL7I9\MC90023082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38" y="4357688"/>
            <a:ext cx="1987550" cy="220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0001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785786" y="142852"/>
            <a:ext cx="8001056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928794" y="142873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5720" y="571480"/>
            <a:ext cx="43604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3D79AF"/>
                </a:solidFill>
              </a:rPr>
              <a:t>Взаимодействие</a:t>
            </a:r>
            <a:endParaRPr lang="ru-RU" sz="4000" dirty="0">
              <a:solidFill>
                <a:srgbClr val="3D79A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0001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785786" y="142852"/>
            <a:ext cx="8001056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3174" y="214290"/>
            <a:ext cx="45143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1212AE"/>
                </a:solidFill>
              </a:rPr>
              <a:t>Работа с родителями</a:t>
            </a:r>
            <a:endParaRPr lang="ru-RU" sz="3200" dirty="0">
              <a:solidFill>
                <a:srgbClr val="1212A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1071546"/>
            <a:ext cx="3357586" cy="785818"/>
          </a:xfrm>
          <a:prstGeom prst="rect">
            <a:avLst/>
          </a:prstGeom>
          <a:solidFill>
            <a:srgbClr val="12B8C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Консультации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2428868"/>
            <a:ext cx="3500462" cy="785818"/>
          </a:xfrm>
          <a:prstGeom prst="rect">
            <a:avLst/>
          </a:prstGeom>
          <a:solidFill>
            <a:srgbClr val="EF95E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Беседы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3786190"/>
            <a:ext cx="3571900" cy="785818"/>
          </a:xfrm>
          <a:prstGeom prst="rect">
            <a:avLst/>
          </a:prstGeom>
          <a:solidFill>
            <a:srgbClr val="FDFA7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Семинары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43438" y="1285860"/>
            <a:ext cx="3286148" cy="785818"/>
          </a:xfrm>
          <a:prstGeom prst="rect">
            <a:avLst/>
          </a:prstGeom>
          <a:solidFill>
            <a:srgbClr val="C0B4F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Совместные праздники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2500306"/>
            <a:ext cx="3429024" cy="85725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Информационные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буклеты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14876" y="4000504"/>
            <a:ext cx="3429024" cy="785818"/>
          </a:xfrm>
          <a:prstGeom prst="rect">
            <a:avLst/>
          </a:prstGeom>
          <a:solidFill>
            <a:srgbClr val="12B8C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Методические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рекомендации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14876" y="5286388"/>
            <a:ext cx="3286148" cy="785818"/>
          </a:xfrm>
          <a:prstGeom prst="rect">
            <a:avLst/>
          </a:prstGeom>
          <a:solidFill>
            <a:srgbClr val="EF95E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День открытых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дверей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0001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785786" y="142852"/>
            <a:ext cx="8001056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1802" y="285728"/>
            <a:ext cx="35060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1212AE"/>
                </a:solidFill>
              </a:rPr>
              <a:t>Работа с детьми</a:t>
            </a:r>
            <a:endParaRPr lang="ru-RU" sz="3200" dirty="0">
              <a:solidFill>
                <a:srgbClr val="1212A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214422"/>
            <a:ext cx="3286148" cy="714380"/>
          </a:xfrm>
          <a:prstGeom prst="rect">
            <a:avLst/>
          </a:prstGeom>
          <a:solidFill>
            <a:srgbClr val="12B8C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Беседы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285992"/>
            <a:ext cx="3357586" cy="785818"/>
          </a:xfrm>
          <a:prstGeom prst="rect">
            <a:avLst/>
          </a:prstGeom>
          <a:solidFill>
            <a:srgbClr val="EF95E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Праздники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3429000"/>
            <a:ext cx="3429024" cy="714380"/>
          </a:xfrm>
          <a:prstGeom prst="rect">
            <a:avLst/>
          </a:prstGeom>
          <a:solidFill>
            <a:srgbClr val="FDFA7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Игры, викторины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4643446"/>
            <a:ext cx="3429024" cy="642942"/>
          </a:xfrm>
          <a:prstGeom prst="rect">
            <a:avLst/>
          </a:prstGeom>
          <a:solidFill>
            <a:srgbClr val="C0B4F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Просмотр видеофильмов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29190" y="1571612"/>
            <a:ext cx="3214710" cy="64294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Изготовление макетов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929190" y="2643182"/>
            <a:ext cx="3286148" cy="714380"/>
          </a:xfrm>
          <a:prstGeom prst="rect">
            <a:avLst/>
          </a:prstGeom>
          <a:solidFill>
            <a:srgbClr val="C0B4F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Чтение художественной литературы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00628" y="3714752"/>
            <a:ext cx="3286148" cy="714380"/>
          </a:xfrm>
          <a:prstGeom prst="rect">
            <a:avLst/>
          </a:prstGeom>
          <a:solidFill>
            <a:srgbClr val="12B8C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Экскурсии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00628" y="4857760"/>
            <a:ext cx="3286148" cy="642942"/>
          </a:xfrm>
          <a:prstGeom prst="rect">
            <a:avLst/>
          </a:prstGeom>
          <a:solidFill>
            <a:srgbClr val="EF95E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Тематические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недели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0628" y="5857892"/>
            <a:ext cx="3214710" cy="642942"/>
          </a:xfrm>
          <a:prstGeom prst="rect">
            <a:avLst/>
          </a:prstGeom>
          <a:solidFill>
            <a:srgbClr val="FDFA7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Компьютерные игры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143108" y="500042"/>
            <a:ext cx="536557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200" dirty="0" smtClean="0">
                <a:solidFill>
                  <a:srgbClr val="1212AE"/>
                </a:solidFill>
              </a:rPr>
              <a:t>Типичные ошибки </a:t>
            </a:r>
          </a:p>
          <a:p>
            <a:r>
              <a:rPr lang="ru-RU" sz="3200" dirty="0" smtClean="0">
                <a:solidFill>
                  <a:srgbClr val="1212AE"/>
                </a:solidFill>
              </a:rPr>
              <a:t>при обучение детей ПДД</a:t>
            </a:r>
            <a:endParaRPr lang="ru-RU" sz="3200" dirty="0">
              <a:solidFill>
                <a:srgbClr val="1212AE"/>
              </a:solidFill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785786" y="142852"/>
            <a:ext cx="8001056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1538" y="1857364"/>
            <a:ext cx="73869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 Употребление несуществующих  </a:t>
            </a:r>
          </a:p>
          <a:p>
            <a:r>
              <a:rPr lang="ru-RU" sz="2400" dirty="0" smtClean="0"/>
              <a:t>  терминов и понятий или использование</a:t>
            </a:r>
          </a:p>
          <a:p>
            <a:r>
              <a:rPr lang="ru-RU" sz="2400" dirty="0" smtClean="0"/>
              <a:t>  одних вместо других       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71538" y="3429000"/>
            <a:ext cx="51411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 Обучение по старым правилам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142976" y="4429132"/>
            <a:ext cx="74895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 Использование  весёлых и смешных картинок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0001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785786" y="142852"/>
            <a:ext cx="8001056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214290"/>
            <a:ext cx="69188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Употребление несуществующих </a:t>
            </a:r>
          </a:p>
          <a:p>
            <a:pPr algn="ctr"/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терминов и понятий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43042" y="1428736"/>
          <a:ext cx="6072230" cy="469392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048000"/>
                <a:gridCol w="3024230"/>
              </a:tblGrid>
              <a:tr h="59912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Неправильно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Правильно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3459">
                <a:tc>
                  <a:txBody>
                    <a:bodyPr/>
                    <a:lstStyle/>
                    <a:p>
                      <a:r>
                        <a:rPr lang="ru-RU" dirty="0" smtClean="0"/>
                        <a:t>Машина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Транспортное средство</a:t>
                      </a:r>
                    </a:p>
                    <a:p>
                      <a:r>
                        <a:rPr lang="ru-RU" dirty="0" smtClean="0"/>
                        <a:t>(автомобиль,</a:t>
                      </a:r>
                      <a:r>
                        <a:rPr lang="ru-RU" baseline="0" dirty="0" smtClean="0"/>
                        <a:t> автобус…)</a:t>
                      </a:r>
                      <a:endParaRPr lang="ru-RU" dirty="0"/>
                    </a:p>
                  </a:txBody>
                  <a:tcPr/>
                </a:tc>
              </a:tr>
              <a:tr h="890656">
                <a:tc>
                  <a:txBody>
                    <a:bodyPr/>
                    <a:lstStyle/>
                    <a:p>
                      <a:r>
                        <a:rPr lang="ru-RU" dirty="0" smtClean="0"/>
                        <a:t>Дорога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Проезжая часть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890656">
                <a:tc>
                  <a:txBody>
                    <a:bodyPr/>
                    <a:lstStyle/>
                    <a:p>
                      <a:r>
                        <a:rPr lang="ru-RU" dirty="0" smtClean="0"/>
                        <a:t>Шофёр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Водитель</a:t>
                      </a:r>
                    </a:p>
                    <a:p>
                      <a:endParaRPr lang="ru-RU" dirty="0"/>
                    </a:p>
                  </a:txBody>
                  <a:tcPr anchor="ctr"/>
                </a:tc>
              </a:tr>
              <a:tr h="890656">
                <a:tc>
                  <a:txBody>
                    <a:bodyPr/>
                    <a:lstStyle/>
                    <a:p>
                      <a:r>
                        <a:rPr lang="ru-RU" dirty="0" smtClean="0"/>
                        <a:t>Пешеходная дорожка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Пешеходный переход</a:t>
                      </a:r>
                    </a:p>
                    <a:p>
                      <a:endParaRPr lang="ru-RU" dirty="0"/>
                    </a:p>
                  </a:txBody>
                  <a:tcPr anchor="ctr"/>
                </a:tc>
              </a:tr>
              <a:tr h="623459">
                <a:tc>
                  <a:txBody>
                    <a:bodyPr/>
                    <a:lstStyle/>
                    <a:p>
                      <a:r>
                        <a:rPr lang="ru-RU" dirty="0" smtClean="0"/>
                        <a:t>Свет или цвет светофора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Сигнал светофора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932</TotalTime>
  <Words>704</Words>
  <Application>Microsoft Office PowerPoint</Application>
  <PresentationFormat>Экран (4:3)</PresentationFormat>
  <Paragraphs>184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94</cp:revision>
  <dcterms:created xsi:type="dcterms:W3CDTF">2012-04-23T15:35:38Z</dcterms:created>
  <dcterms:modified xsi:type="dcterms:W3CDTF">2015-01-05T21:06:46Z</dcterms:modified>
</cp:coreProperties>
</file>